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8" r:id="rId1"/>
  </p:sldMasterIdLst>
  <p:notesMasterIdLst>
    <p:notesMasterId r:id="rId28"/>
  </p:notesMasterIdLst>
  <p:sldIdLst>
    <p:sldId id="256" r:id="rId2"/>
    <p:sldId id="264" r:id="rId3"/>
    <p:sldId id="266" r:id="rId4"/>
    <p:sldId id="265" r:id="rId5"/>
    <p:sldId id="267" r:id="rId6"/>
    <p:sldId id="269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97" r:id="rId18"/>
    <p:sldId id="298" r:id="rId19"/>
    <p:sldId id="299" r:id="rId20"/>
    <p:sldId id="292" r:id="rId21"/>
    <p:sldId id="290" r:id="rId22"/>
    <p:sldId id="291" r:id="rId23"/>
    <p:sldId id="293" r:id="rId24"/>
    <p:sldId id="294" r:id="rId25"/>
    <p:sldId id="295" r:id="rId26"/>
    <p:sldId id="296" r:id="rId27"/>
  </p:sldIdLst>
  <p:sldSz cx="14630400" cy="8229600"/>
  <p:notesSz cx="8229600" cy="14630400"/>
  <p:embeddedFontLst>
    <p:embeddedFont>
      <p:font typeface="Gelasio" pitchFamily="2" charset="77"/>
      <p:regular r:id="rId29"/>
    </p:embeddedFont>
    <p:embeddedFont>
      <p:font typeface="Gelasio Semi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6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05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D106-FED7-C529-550E-784C24364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38FCB-5D9C-B56B-F146-B637BDF32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9F4-D74E-1A6E-2401-68437922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62CA2-183A-B1DC-51ED-1E299BDB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E3FB-8BD8-F9A2-0C12-7C76B5A7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49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A23D-6A14-DBEE-B9EE-2D3F9AE6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6C185-E3A1-3856-7487-D0E1BA156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E5FE4-7F68-210F-2D2F-D9838A9F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6BFB5-25CE-4F67-E47D-4F2A5C77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ABFAF-55D3-2AB8-3627-E9243DBC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81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6D45F-350E-4DB8-7CE7-DA697150D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38756-6694-5E02-16AD-93E329AAD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1A862-D4D0-E4F2-2A2F-CF5FC62B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4A7A-F01F-73DA-F528-2CB4E896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3C592-B465-E12E-921C-7C4B96EF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8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636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550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146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36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007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0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222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94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1318-C698-B436-3D4A-ED8AA061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F93E-0F0A-9CCD-87BB-B7FF992B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81121-350E-7599-A80A-356B0932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8A16A-D60F-C637-3170-252B20CE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AEFC-0A29-4D9C-141B-BBFFC02A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0305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1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87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DE2C-B68D-D8D2-04F3-50878323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CA73-DC0F-9A05-74A5-8F9531FC8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91E8-E92A-940C-F50A-59BA2CF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2D78-D98F-42D4-BBA8-0AACF7F8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A127-EC39-65BA-166E-AFDABB54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924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4089-8F63-204D-BE6D-7C495BE3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330B-9A81-FB22-0C69-8A6DDD30E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EBA3F-223D-C679-8383-07DE1EF3D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A9152-17EC-943C-4C3D-0479C0F5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095B-02B8-D44F-45F1-87DB9FF0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FF7B6-F7E0-EBA6-EA51-B9431321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219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C3FA-4563-48B7-B69D-AD8FCCCB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4ECC2-E0CE-6C91-2C12-F87510664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BD863-B7BC-F746-4BBF-E384D03D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7A28A-9A46-9569-4036-6F26980FB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8C402-C3CA-CD7C-AC59-930F3A57E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0A7E3-1C4B-9FE1-61FF-FDC9AE58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095485-D8EE-3234-BD5F-4946E56E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F9E76-204C-3339-4B2A-E46183FD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638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F1B5-5BC3-7E3B-3904-DB6A032F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7AC2-F6C4-AD53-3F6B-0C7A1D53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BD159-5907-344A-0010-D355B584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F6D63-8CB1-5A0F-8583-FDE11AB7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16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7DE40-0C41-5FFC-BB41-B33B94C1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8E038-3812-0199-F18E-EC3BDB2C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B7B82-3850-042B-5B7F-A2997B11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05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B3F2-C943-DD91-9806-DE7320DB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E396-7079-BEF0-CC40-B22B130F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08154-7FFD-781D-09F5-6A817E217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BCEB9-F169-8181-5315-A28EDF01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CFC1A-5E10-32F5-0FCF-13133BA7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786FF-A147-012E-52BD-0D74D61C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47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11D1-A493-A5D6-26A6-133B26F6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7F4B1-C1AB-B6DD-0BE7-FF7884755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89559-69CF-95E9-8B52-581241C33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EDD2A-A4BC-17D0-01BC-01575111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F1414-365C-C609-1020-02188E9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70E71-B5CD-76A5-571F-555D39C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243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3EEAA-767D-6B49-68CE-FBE2B2BB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2D62-1F08-C37C-55B2-A580DA05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74C64-2CC1-0CBF-80EA-D5000C407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2BF23E-EA76-4644-9FAA-12D7234FF9A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811E-B3BA-5585-6499-E9CAC828A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6E4A-6A94-76E5-B4F9-D517134C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A17004-C05F-5843-9297-A047BE19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1" y="127000"/>
            <a:ext cx="5486400" cy="787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6164" y="1130379"/>
            <a:ext cx="83345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Network: A System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56026" y="2888099"/>
            <a:ext cx="778058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a Scalable &amp; Intelligent Graph of Business Relationships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056026" y="4362212"/>
            <a:ext cx="77805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Prepared By: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Ravi Ranjan Kumar</a:t>
            </a:r>
            <a:b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July 15th,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846164" y="6530101"/>
            <a:ext cx="8619343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🌐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Empowering businesses to visualize, navigate, and grow their relationship networks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7191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54" y="370284"/>
            <a:ext cx="5797748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Graph Database Design &amp; Sharding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8154" y="988933"/>
            <a:ext cx="4022288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🔗</a:t>
            </a:r>
            <a:r>
              <a:rPr lang="en-US" sz="1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Neo4j Architecture &amp; Scaling Strategy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8154" y="1589246"/>
            <a:ext cx="167199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Graph Model: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74785" y="1589246"/>
            <a:ext cx="17870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🗂️</a:t>
            </a: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Sharding Strategy: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485936" y="1939528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Sharding: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Businesses grouped by region/country for locality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85936" y="2200156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Consistent Hashing: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Even distribution with minimal data movement during resharding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485936" y="2460784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Cross-Shard Queries: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Federated query engine for multi-region relationships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5936" y="2721412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Hot Data Replication: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Popular businesses replicated across shards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74785" y="3068955"/>
            <a:ext cx="169390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🚀</a:t>
            </a: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High Availability: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485936" y="3419237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Causal Clustering: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 core servers + 6 read replicas for 99.9% availability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485936" y="3679865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Failover: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Leader election with Raft consensus protocol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85936" y="3940492"/>
            <a:ext cx="6683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Backup Strategy:</a:t>
            </a: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Continuous backup with point-in-time recovery (30-day retention)</a:t>
            </a:r>
            <a:endParaRPr lang="en-US" sz="1050" dirty="0"/>
          </a:p>
        </p:txBody>
      </p:sp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2E3DDE6-8A8F-3215-054D-1397DB6A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39528"/>
            <a:ext cx="5973802" cy="60487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21" y="581739"/>
            <a:ext cx="11388328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Caching Strategy &amp; Performance Optimization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921" y="1507927"/>
            <a:ext cx="731627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⚡</a:t>
            </a:r>
            <a:r>
              <a:rPr lang="en-US" sz="2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Multi-Layer Caching for Sub-Second Response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0921" y="2399228"/>
            <a:ext cx="441721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L1 - Application Cache (In-Memory)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0921" y="2912388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Scope: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JVM heap cache for frequently accessed business objects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921" y="3302794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TTL: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5 minutes with intelligent invalidation on updates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0921" y="3693200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Eviction: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LRU policy with memory pressure monitoring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0921" y="4083606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Size: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2GB per service instance with overflow protection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0921" y="4604266"/>
            <a:ext cx="387786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L2 - Redis Cluster (Distributed)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00921" y="5117425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Scope: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Popular graph paths, search results, and computed insights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0921" y="5507831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TTL: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 hour with event-driven invalidation via Kafka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0921" y="5898237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Patterns: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Write-through for critical data, cache-aside for queries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0921" y="6288643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Topology: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6-node cluster with 3 shards and 3 replicas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7136" y="2399228"/>
            <a:ext cx="281559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L3 - CDN (CloudFront)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7136" y="2912388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Scope: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Static business data, UI assets, and API responses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7136" y="3302794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TTL: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24 hours with cache busting on updates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7136" y="3693200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200+ edge locations for global performance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7136" y="4083606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Compression: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Gzip/Brotli compression for 60% size reduction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7136" y="4604266"/>
            <a:ext cx="418516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🎯</a:t>
            </a: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Cache Optimization Strategies: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67136" y="5125045"/>
            <a:ext cx="636996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Preemptive Loading: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Background refresh of trending business paths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7136" y="5835848"/>
            <a:ext cx="636996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Invalidation: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Event-driven cache updates with dependency tracking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7136" y="6546652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Cache Warming: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Scheduled refresh during low-traffic periods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7136" y="6937058"/>
            <a:ext cx="636996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Hit Rate Monitoring: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Target 85% hit rate with automated alerting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78988"/>
            <a:ext cx="8680490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Search Implementation &amp; AI Integration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9600" y="1284565"/>
            <a:ext cx="5394603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🔍</a:t>
            </a: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Graph Algorithms &amp; Machine Learning</a:t>
            </a:r>
            <a:endParaRPr lang="en-US" sz="2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83474"/>
            <a:ext cx="5582960" cy="566713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420" y="2083474"/>
            <a:ext cx="5675233" cy="56671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26981" y="4787384"/>
            <a:ext cx="580132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09600" y="7479030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105" y="512445"/>
            <a:ext cx="6914793" cy="582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 Design &amp; User Experience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2105" y="1374219"/>
            <a:ext cx="5553194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🔗</a:t>
            </a: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RESTful APIs &amp; GraphQL Integration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5" y="2227898"/>
            <a:ext cx="6435804" cy="511270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10" y="1981200"/>
            <a:ext cx="5661303" cy="55295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724376"/>
            <a:ext cx="7687866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 Availability &amp; Disaster Recovery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1124783" y="1635800"/>
            <a:ext cx="367796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🛡️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Multi-Region Resilience Strategy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4783" y="2003703"/>
            <a:ext cx="6086237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🌍</a:t>
            </a: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Geographic Distribution: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124783" y="2377916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Region: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US-East-1 (Virginia) - 70% traffic with full services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124783" y="2702838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Secondary Region: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US-West-2 (Oregon) - 30% traffic with read replicas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124783" y="3027759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 Region: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EU-West-1 (Ireland) - Disaster recovery only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124783" y="3352681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Cross-Region Replication: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Asynchronous with 5-minute maximum lag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0757" y="1632585"/>
            <a:ext cx="60863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🔄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Availability Patterns: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60757" y="2006798"/>
            <a:ext cx="60863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Circuit Breakers: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Prevent cascade failures with 5-second timeout and 50% error threshold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60757" y="2598420"/>
            <a:ext cx="608635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Bulkhead Pattern: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Isolate search operations from write operations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0757" y="2923342"/>
            <a:ext cx="60863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 Checks: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Deep monitoring with automatic traffic routing to healthy instances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60757" y="3514963"/>
            <a:ext cx="60863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Graceful Degradation: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Serve cached data during partial outages with clear UX indicators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124783" y="4435673"/>
            <a:ext cx="6086237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🚨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Disaster Recovery: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124783" y="4809887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RTO (Recovery Time):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4 hours with automated failover procedures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124783" y="5134808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RPO (Recovery Point):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 hour maximum data loss with continuous backup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124783" y="5459730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Backup Strategy: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124783" y="5784652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Neo4j backup with point-in-time recovery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124783" y="6109573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MongoDB replica sets with oplog tailing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124783" y="6434495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PostgreSQL streaming replication with WAL archiving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124783" y="6759416"/>
            <a:ext cx="608623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Failover Testing: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Monthly disaster recovery drills with automated runbooks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960757" y="4435673"/>
            <a:ext cx="608635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Monitoring &amp; Alerting: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960757" y="4809887"/>
            <a:ext cx="608635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SLA Monitoring: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Real-time availability tracking with 99.9% target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7960757" y="5134808"/>
            <a:ext cx="608635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Multi-Layer Alerts: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Service, infrastructure, and business metric monitoring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7960757" y="5459730"/>
            <a:ext cx="60863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Escalation Procedures:</a:t>
            </a: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Automated PagerDuty integration with 15-minute response SLA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583287" y="7226022"/>
            <a:ext cx="266581" cy="266581"/>
          </a:xfrm>
          <a:prstGeom prst="roundRect">
            <a:avLst>
              <a:gd name="adj" fmla="val 3429758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502444"/>
            <a:ext cx="8622149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 &amp; Performance Optimization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1188958" y="1465659"/>
            <a:ext cx="424231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📈</a:t>
            </a: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Auto-Scaling &amp; Performance Tuning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188958" y="1861780"/>
            <a:ext cx="601610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🔄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Horizontal Scaling: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188958" y="2256949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Kubernetes HPA: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CPU (70%), memory (80%), and custom metrics scaling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188958" y="2882384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KEDA Integration: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Message queue depth-based scaling for async processing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188958" y="3507819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Scaling: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Neo4j read replicas and MongoDB sharding based on demand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88958" y="4133255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Cache Scaling: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Redis cluster with automatic node addition during high load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997666" y="1462326"/>
            <a:ext cx="601622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⚡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Performance Optimizations: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997666" y="1857494"/>
            <a:ext cx="6016228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Connection Pooling: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HikariCP with 100 connections per service instance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997666" y="2482929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 Processing: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Bulk relationship updates with 1000-record batches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997666" y="2826425"/>
            <a:ext cx="6016228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Processing: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Non-blocking I/O with reactive streams (WebFlux)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997666" y="3451860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Query Optimization: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997666" y="3795355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Neo4j query plan caching and index optimization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997666" y="4138851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Elasticsearch query DSL optimization with aggregation caching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997666" y="4482346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PostgreSQL materialized views for complex analytical queries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188958" y="5173742"/>
            <a:ext cx="601610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Monitoring &amp; 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Observability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1188958" y="5568910"/>
            <a:ext cx="601610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Metrics: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Prometheus + Grafana with 500+ custom metrics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188958" y="5912406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Distributed Tracing: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Jaeger with 100% trace sampling for critical paths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188958" y="6537841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 Aggregation: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ELK stack with structured logging and 30-day retention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188958" y="7163276"/>
            <a:ext cx="601610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Profiling: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Continuous profiling with async-profiler and flame graphs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997666" y="5173742"/>
            <a:ext cx="601622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🎯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Performance Targets: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997666" y="5568910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Response Time: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P99 &lt; 500ms, P95 &lt; 200ms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997666" y="5912406"/>
            <a:ext cx="6016228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Query Performance: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Simple queries &lt; 50ms, complex traversals &lt; 1s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7997666" y="6537841"/>
            <a:ext cx="6016228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 Performance: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Full-text search &lt; 100ms with 99% relevance score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7997666" y="7163276"/>
            <a:ext cx="601622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Throughput: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2000 QPS sustained with burst capability to 5000 QPS</a:t>
            </a:r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CE25-7937-71ED-ED66-A7CF30A00B57}"/>
              </a:ext>
            </a:extLst>
          </p:cNvPr>
          <p:cNvSpPr txBox="1"/>
          <p:nvPr/>
        </p:nvSpPr>
        <p:spPr>
          <a:xfrm>
            <a:off x="3898900" y="5270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647" y="748546"/>
            <a:ext cx="4821555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 &amp; Compliance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1164074" y="1691759"/>
            <a:ext cx="311693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🔐</a:t>
            </a: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Enterprise-Grade Security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64074" y="2079903"/>
            <a:ext cx="60433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🛡️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Protection: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164074" y="2466975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 at Rest: AES-256 encryption for all databases with KMS key rotation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164074" y="3079313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 in Transit: TLS 1.3 for all communications with certificate pinning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164074" y="3691652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Masking: PII protection in non-production environments with synthetic data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64074" y="4303990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Field-Level Encryption: Sensitive business data encrypted at application layer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983379" y="1688425"/>
            <a:ext cx="60433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🏛️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Compliance &amp; Governance: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983379" y="2075498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SOC 2 Type II: Annual compliance audits for security and availability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983379" y="2411849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GDPR Compliance: Right to erasure, data portability, and consent management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983379" y="3024188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CCPA Compliance: California privacy rights with automated data handling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983379" y="3360539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 Data Security: PCI DSS Level 1 compliance for payment data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164074" y="5256848"/>
            <a:ext cx="60433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🚨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Security Monitoring: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1164074" y="5643920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SIEM Integration: Real-time threat detection with Splunk and automated response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164074" y="6256258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Vulnerability Scanning: Daily automated scans with Snyk and OWASP ZAP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164074" y="6592610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Penetration Testing: Quarterly third-party security assessments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1164074" y="6928961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Incident Response: 24/7 SOC with 1-hour response time SLA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983379" y="5256848"/>
            <a:ext cx="60433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🔒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Network Security: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983379" y="5643920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VPC Isolation: Private subnets with NAT gateways and security groups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7983379" y="5980271"/>
            <a:ext cx="6043374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WAF Protection: AWS WAF with DDoS protection and bot mitigation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983379" y="6316623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Gateway Security: Request validation, throttling, and anomaly detection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983379" y="6928961"/>
            <a:ext cx="6043374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 Trust Architecture: Assume breach mentality with continuous verification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386" y="481846"/>
            <a:ext cx="4367689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Cost Analysis &amp; ROI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386" y="1289804"/>
            <a:ext cx="7488674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Infrastructure Economics &amp; Business Value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6" y="1988582"/>
            <a:ext cx="4469130" cy="6987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051" y="2862024"/>
            <a:ext cx="386357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Monthly Infrastructure Costs: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6051" y="3294340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 (EKS)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$15K - Auto-scaling node groups with spot instances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86051" y="3914299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Storage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$10K - Neo4j Enterprise, MongoDB Atlas, PostgreSQL RDS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86051" y="4534257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Networking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$4K - Application Load Balancers, CloudFront CDN, data transfer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86051" y="5154216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$3K - Datadog Enterprise, CloudWatch, custom dashboards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86051" y="5774174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AI/ML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$5K - OpenAI API, AWS SageMaker, ML inference endpoints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86051" y="6394132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$2K - WAF, GuardDuty, security scanning tools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86051" y="7014091"/>
            <a:ext cx="411980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~$39K/month for 15M+ searches with global deployment</a:t>
            </a:r>
            <a:endParaRPr lang="en-US" sz="13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16" y="1988582"/>
            <a:ext cx="4469249" cy="69877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55181" y="2862024"/>
            <a:ext cx="378047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Cost Optimization Strategies: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5255181" y="3294340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Reserved Instances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45% savings on predictable compute workloads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5255181" y="3914299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Spot Instances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65% savings for batch processing and ML training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5255181" y="4534257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Lifecycle Management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Automated archiving reduces storage costs by 30%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5255181" y="5154216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Cache Hit Rate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90% cache efficiency reducing database load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5255181" y="5774174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Rightsizing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AI-driven resource optimization saves 20% monthly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5255181" y="6437828"/>
            <a:ext cx="411992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65" y="1988582"/>
            <a:ext cx="4469249" cy="69877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724430" y="2862024"/>
            <a:ext cx="2870359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ROI Metrics: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9724430" y="3294340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Engagement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42% increase in QuickBooks platform daily active users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9724430" y="3914299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Premium Conversions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28% conversion rate to higher-tier subscriptions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9724430" y="4534257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Discovery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Users identify 35% more potential partnerships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9724430" y="5154216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Impact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$2.3M additional ARR attributed to network features</a:t>
            </a:r>
            <a:endParaRPr lang="en-US" sz="1350" dirty="0"/>
          </a:p>
        </p:txBody>
      </p:sp>
      <p:sp>
        <p:nvSpPr>
          <p:cNvPr id="27" name="Text 22"/>
          <p:cNvSpPr/>
          <p:nvPr/>
        </p:nvSpPr>
        <p:spPr>
          <a:xfrm>
            <a:off x="9724430" y="5774174"/>
            <a:ext cx="41199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 Per Acquisition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25% reduction in customer acquisition costs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626"/>
            <a:ext cx="7886819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Features &amp; Future Roadmap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161693"/>
            <a:ext cx="6650593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Machine Learning &amp; Intelligence Evolution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1791414"/>
            <a:ext cx="4509373" cy="6297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422" y="2578537"/>
            <a:ext cx="271891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Current AI Integration: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08422" y="2968228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Detection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97% accuracy using advanced sentence transformers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08422" y="3526869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Recommendations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Graph neural networks with 85% acceptance rate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08422" y="4085511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Anomaly Detection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Business pattern analysis with 94% precision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08422" y="4644152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Matching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Industry-specific entity resolution with 92% accuracy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08422" y="5202793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Scoring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Financial health assessment with 88% predictive accuracy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394" y="1791414"/>
            <a:ext cx="4509492" cy="6297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17795" y="2578537"/>
            <a:ext cx="4194691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AI Roadmap (Next 18 Months):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217795" y="3263503"/>
            <a:ext cx="419469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Q1-Q2 2025: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217795" y="3609737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Neural Networks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Advanced relationship prediction and influence scoring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217795" y="4168378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Natural Language Processing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Extract insights from business documents and communications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217795" y="4727019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Market trend analysis and business opportunity identification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5217795" y="5325070"/>
            <a:ext cx="419469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Q3-Q4 2025: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217795" y="5671304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Computer Vision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Business logo recognition and document analysis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5217795" y="6229945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Conversational AI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Natural language queries for network exploration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5217795" y="6788587"/>
            <a:ext cx="419469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Intelligence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Streaming ML for instant relationship updates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217795" y="7386638"/>
            <a:ext cx="419469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87" y="1791414"/>
            <a:ext cx="4509373" cy="62972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27287" y="2578537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2026 Vision: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727287" y="2968228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Autonomous Networking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AI-driven partnership recommendations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9727287" y="3526869"/>
            <a:ext cx="419457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Intelligence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Competitive landscape analysis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9727287" y="3833693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Compliance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Regulatory change impact assessment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9727287" y="4431744"/>
            <a:ext cx="322040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Infrastructure Pipeline:</a:t>
            </a: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9727287" y="4821436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Graph embeddings, temporal patterns, business attributes</a:t>
            </a:r>
            <a:endParaRPr lang="en-US" sz="1200" dirty="0"/>
          </a:p>
        </p:txBody>
      </p:sp>
      <p:sp>
        <p:nvSpPr>
          <p:cNvPr id="29" name="Text 24"/>
          <p:cNvSpPr/>
          <p:nvPr/>
        </p:nvSpPr>
        <p:spPr>
          <a:xfrm>
            <a:off x="9727287" y="5380077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Distributed training with Kubeflow and MLflow tracking</a:t>
            </a:r>
            <a:endParaRPr lang="en-US" sz="1200" dirty="0"/>
          </a:p>
        </p:txBody>
      </p:sp>
      <p:sp>
        <p:nvSpPr>
          <p:cNvPr id="30" name="Text 25"/>
          <p:cNvSpPr/>
          <p:nvPr/>
        </p:nvSpPr>
        <p:spPr>
          <a:xfrm>
            <a:off x="9727287" y="5938718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A/B Testing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Statistical significance testing with gradual rollout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9727287" y="6497360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Feedback Loops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User interactions continuously improve model performance</a:t>
            </a:r>
            <a:endParaRPr lang="en-US" sz="1200" dirty="0"/>
          </a:p>
        </p:txBody>
      </p:sp>
      <p:sp>
        <p:nvSpPr>
          <p:cNvPr id="32" name="Text 27"/>
          <p:cNvSpPr/>
          <p:nvPr/>
        </p:nvSpPr>
        <p:spPr>
          <a:xfrm>
            <a:off x="9727287" y="7056001"/>
            <a:ext cx="4194572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Governance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Version control, bias detection, and performance monitoring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662" y="420886"/>
            <a:ext cx="5607487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Risk Assessment &amp; Mitigation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662" y="1128713"/>
            <a:ext cx="6989683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Comprehensive Risk Management Framework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2" y="1740813"/>
            <a:ext cx="4519613" cy="612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658" y="2505908"/>
            <a:ext cx="332017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Risks &amp; Mitigation: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8658" y="2884646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Query Performance: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88658" y="3221236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Complex multi-hop queries causing timeouts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88658" y="3519488"/>
            <a:ext cx="4213622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Query optimization, materialized views, circuit breakers, query complexity limits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88658" y="4100870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Consistency: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88658" y="4437459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Cross-shard relationship integrity issues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88658" y="4735711"/>
            <a:ext cx="4213622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Distributed transactions, saga patterns, eventual consistency with conflict resolution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88658" y="5317093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 Bottlenecks: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8658" y="5653683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Single points of failure in critical services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88658" y="5951934"/>
            <a:ext cx="4213622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Horizontal auto-scaling, multi-AZ deployment, chaos engineering testing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88658" y="6533317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Model Drift: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8658" y="6869906"/>
            <a:ext cx="421362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ML model performance degradation over time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8658" y="7168158"/>
            <a:ext cx="4213622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Continuous monitoring, automated retraining, A/B testing framework</a:t>
            </a:r>
            <a:endParaRPr lang="en-US" sz="1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75" y="1740813"/>
            <a:ext cx="4519732" cy="61210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208270" y="2505908"/>
            <a:ext cx="323111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Risks &amp; Mitigation: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5208270" y="2884646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Quality: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208270" y="3221236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Inaccurate or outdated business relationships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5208270" y="3519488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AI validation pipelines, user feedback loops, data quality SLAs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5208270" y="4100870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Privacy &amp; Compliance: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208270" y="4437459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Regulatory violations and competitive intelligence exposure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5208270" y="4980503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Zero-trust architecture, GDPR compliance, data anonymization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5208270" y="5561886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Vendor Dependencies: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5208270" y="5898475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Cloud provider lock-in and third-party service failures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5208270" y="6441519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Multi-cloud strategy, vendor diversification, open standards adoption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5208270" y="7022902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006" y="1740813"/>
            <a:ext cx="4519732" cy="612100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9728002" y="2505908"/>
            <a:ext cx="358187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Risks &amp; Mitigation:</a:t>
            </a:r>
            <a:endParaRPr lang="en-US" sz="1800" dirty="0"/>
          </a:p>
        </p:txBody>
      </p:sp>
      <p:sp>
        <p:nvSpPr>
          <p:cNvPr id="32" name="Text 27"/>
          <p:cNvSpPr/>
          <p:nvPr/>
        </p:nvSpPr>
        <p:spPr>
          <a:xfrm>
            <a:off x="9728002" y="2884646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Incidents:</a:t>
            </a:r>
            <a:endParaRPr lang="en-US" sz="1200" dirty="0"/>
          </a:p>
        </p:txBody>
      </p:sp>
      <p:sp>
        <p:nvSpPr>
          <p:cNvPr id="33" name="Text 28"/>
          <p:cNvSpPr/>
          <p:nvPr/>
        </p:nvSpPr>
        <p:spPr>
          <a:xfrm>
            <a:off x="9728002" y="3221236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Data breaches and unauthorized access</a:t>
            </a:r>
            <a:endParaRPr lang="en-US" sz="1200" dirty="0"/>
          </a:p>
        </p:txBody>
      </p:sp>
      <p:sp>
        <p:nvSpPr>
          <p:cNvPr id="34" name="Text 29"/>
          <p:cNvSpPr/>
          <p:nvPr/>
        </p:nvSpPr>
        <p:spPr>
          <a:xfrm>
            <a:off x="9728002" y="3519488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Security-first design, regular penetration testing, incident response plans</a:t>
            </a:r>
            <a:endParaRPr lang="en-US" sz="1200" dirty="0"/>
          </a:p>
        </p:txBody>
      </p:sp>
      <p:sp>
        <p:nvSpPr>
          <p:cNvPr id="35" name="Text 30"/>
          <p:cNvSpPr/>
          <p:nvPr/>
        </p:nvSpPr>
        <p:spPr>
          <a:xfrm>
            <a:off x="9728002" y="4100870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Talent Retention:</a:t>
            </a:r>
            <a:endParaRPr lang="en-US" sz="1200" dirty="0"/>
          </a:p>
        </p:txBody>
      </p:sp>
      <p:sp>
        <p:nvSpPr>
          <p:cNvPr id="36" name="Text 31"/>
          <p:cNvSpPr/>
          <p:nvPr/>
        </p:nvSpPr>
        <p:spPr>
          <a:xfrm>
            <a:off x="9728002" y="4437459"/>
            <a:ext cx="42137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Loss of critical technical expertise</a:t>
            </a:r>
            <a:endParaRPr lang="en-US" sz="1200" dirty="0"/>
          </a:p>
        </p:txBody>
      </p:sp>
      <p:sp>
        <p:nvSpPr>
          <p:cNvPr id="37" name="Text 32"/>
          <p:cNvSpPr/>
          <p:nvPr/>
        </p:nvSpPr>
        <p:spPr>
          <a:xfrm>
            <a:off x="9728002" y="4735711"/>
            <a:ext cx="4213741" cy="489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Mitigation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Knowledge documentation, cross-training, competitive compensation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4712"/>
            <a:ext cx="11229380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Network - Problem Understanding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6041" y="1260753"/>
            <a:ext cx="8998982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🌐</a:t>
            </a:r>
            <a:r>
              <a:rPr lang="en-US" sz="2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Visualizing &amp; Navigating Business Relationship Networks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6041" y="1956792"/>
            <a:ext cx="1321831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Context: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need to understand their business ecosystem to drive growth and identify opportunities.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6041" y="2829044"/>
            <a:ext cx="132183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User Needs: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6041" y="3378637"/>
            <a:ext cx="132183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🔍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Network Visualization: Interactive view of vendor-client relationships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6041" y="3779520"/>
            <a:ext cx="132183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🔗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Relationship Discovery: Find direct and indirect business connections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6041" y="4180403"/>
            <a:ext cx="132183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📈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Network Growth: Add new relationships with intelligent matching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6041" y="4581287"/>
            <a:ext cx="132183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🧠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Business Intelligence: Identify opportunities and risks through network analysis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6041" y="5138499"/>
            <a:ext cx="13218319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💡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Value Proposition:Transform business relationship data into actionable insights for growth and decision-making.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6041" y="6018371"/>
            <a:ext cx="132183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Users: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6041" y="6567964"/>
            <a:ext cx="132183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 Business Owners: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Understanding supplier networks and customer connections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6041" y="6961227"/>
            <a:ext cx="132183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Teams: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Strategic partnership identification and risk assessment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6041" y="7354491"/>
            <a:ext cx="1321831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 Analysts:</a:t>
            </a: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Market analysis through business relationship patterns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418028"/>
            <a:ext cx="7247572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Key Trade-offs &amp; Design Decisions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0" y="1121212"/>
            <a:ext cx="7515701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Engineering Decisions &amp; Strategic Rationale</a:t>
            </a:r>
            <a:endParaRPr lang="en-US" sz="2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0" y="1729264"/>
            <a:ext cx="4521994" cy="608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4133" y="2489478"/>
            <a:ext cx="362188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Architecture Decision: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4133" y="2865834"/>
            <a:ext cx="42179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Choice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Hybrid Neo4j + PostgreSQL + MongoDB approach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84133" y="3200281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Trade-off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Operational complexity vs. optimal performance per use case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84133" y="3739872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Rationale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Graph traversal performance is critical; polyglot persistence maximizes strengths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84133" y="4279463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3x faster relationship queries, maintained ACID compliance for transactions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84133" y="4857155"/>
            <a:ext cx="421790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Consistency vs. Availability (CAP Theorem):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84133" y="5518666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Choice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Tunable consistency with strong consistency for financial data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84133" y="6096357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Trade-off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Some relationship data lag vs. high availability during partitions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84133" y="6635948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Rationale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Business relationships tolerate eventual consistency; financial data requires strict consistency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84133" y="7175540"/>
            <a:ext cx="4217908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99.95% availability while maintaining data integrity</a:t>
            </a:r>
            <a:endParaRPr lang="en-US" sz="11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84" y="1729264"/>
            <a:ext cx="4522113" cy="60817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206127" y="2489478"/>
            <a:ext cx="342780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 Pattern Decision: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206127" y="2865834"/>
            <a:ext cx="4218027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Choice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Event-driven microservices with domain boundaries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5206127" y="3200281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Trade-off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Distributed system complexity vs. team autonomy and independent scaling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5206127" y="3739872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Rationale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Enables parallel development, technology diversity, and fault isolation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5206127" y="4279463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60% faster feature delivery, improved system resilience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5206127" y="4857155"/>
            <a:ext cx="300644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Caching Strategy Decision: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206127" y="5233511"/>
            <a:ext cx="4218027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Choice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Multi-layer caching with intelligent invalidation</a:t>
            </a:r>
            <a:endParaRPr lang="en-US" sz="1150" dirty="0"/>
          </a:p>
        </p:txBody>
      </p:sp>
      <p:sp>
        <p:nvSpPr>
          <p:cNvPr id="23" name="Text 19"/>
          <p:cNvSpPr/>
          <p:nvPr/>
        </p:nvSpPr>
        <p:spPr>
          <a:xfrm>
            <a:off x="5206127" y="5567958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Trade-off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Cache coherence complexity vs. performance gains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5206127" y="6107549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Rationale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Read-heavy workload (90% reads) justifies sophisticated caching investment</a:t>
            </a:r>
            <a:endParaRPr lang="en-US" sz="1150" dirty="0"/>
          </a:p>
        </p:txBody>
      </p:sp>
      <p:sp>
        <p:nvSpPr>
          <p:cNvPr id="25" name="Text 21"/>
          <p:cNvSpPr/>
          <p:nvPr/>
        </p:nvSpPr>
        <p:spPr>
          <a:xfrm>
            <a:off x="5206127" y="6647140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75% reduction in database load, sub-100ms response times</a:t>
            </a:r>
            <a:endParaRPr lang="en-US" sz="11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197" y="1729264"/>
            <a:ext cx="4522113" cy="608171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9728240" y="2489478"/>
            <a:ext cx="308169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vs. Rule-Based Decision:</a:t>
            </a:r>
            <a:endParaRPr lang="en-US" sz="1750" dirty="0"/>
          </a:p>
        </p:txBody>
      </p:sp>
      <p:sp>
        <p:nvSpPr>
          <p:cNvPr id="28" name="Text 23"/>
          <p:cNvSpPr/>
          <p:nvPr/>
        </p:nvSpPr>
        <p:spPr>
          <a:xfrm>
            <a:off x="9728240" y="2865834"/>
            <a:ext cx="4218027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Choice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Hybrid AI + rule-based approach for business logic</a:t>
            </a:r>
            <a:endParaRPr lang="en-US" sz="1150" dirty="0"/>
          </a:p>
        </p:txBody>
      </p:sp>
      <p:sp>
        <p:nvSpPr>
          <p:cNvPr id="29" name="Text 24"/>
          <p:cNvSpPr/>
          <p:nvPr/>
        </p:nvSpPr>
        <p:spPr>
          <a:xfrm>
            <a:off x="9728240" y="3200281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Trade-off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Model complexity vs. explainability and compliance</a:t>
            </a:r>
            <a:endParaRPr lang="en-US" sz="1150" dirty="0"/>
          </a:p>
        </p:txBody>
      </p:sp>
      <p:sp>
        <p:nvSpPr>
          <p:cNvPr id="30" name="Text 25"/>
          <p:cNvSpPr/>
          <p:nvPr/>
        </p:nvSpPr>
        <p:spPr>
          <a:xfrm>
            <a:off x="9728240" y="3739872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Rationale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AI for pattern recognition, rules for business constraints</a:t>
            </a:r>
            <a:endParaRPr lang="en-US" sz="1150" dirty="0"/>
          </a:p>
        </p:txBody>
      </p:sp>
      <p:sp>
        <p:nvSpPr>
          <p:cNvPr id="31" name="Text 26"/>
          <p:cNvSpPr/>
          <p:nvPr/>
        </p:nvSpPr>
        <p:spPr>
          <a:xfrm>
            <a:off x="9728240" y="4279463"/>
            <a:ext cx="4218027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40% improvement in recommendation accuracy with full audit trails</a:t>
            </a:r>
            <a:endParaRPr lang="en-US" sz="11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667" y="448389"/>
            <a:ext cx="7421523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Implementation Roadmap &amp; Phases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667" y="1202531"/>
            <a:ext cx="7025045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 Strategic Delivery Timeline &amp; Milestones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7" y="1854637"/>
            <a:ext cx="6744533" cy="6522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663" y="2669857"/>
            <a:ext cx="499895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Foundation &amp; Core Services (Months 1-4)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3663" y="3022402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Infrastructure Setup: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33663" y="3381137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Multi-region Kubernetes clusters with auto-scaling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33663" y="3699153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graph database with initial sharding strategy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33663" y="4017169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authentication and authorization framework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33663" y="4335185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and observability foundation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33663" y="4693920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Services: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33663" y="5052655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entity service with CRUD operations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33663" y="5370671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management service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33663" y="5688687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search and discovery capabilities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33663" y="6006703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Simple network visualization MVP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33663" y="6365438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 Metrics: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33663" y="6724174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1M+ businesses onboarded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33663" y="7042190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Sub-200ms API response times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33663" y="7360206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99.9% service availability</a:t>
            </a:r>
            <a:endParaRPr lang="en-US" sz="12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854637"/>
            <a:ext cx="6744533" cy="65222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478197" y="2669857"/>
            <a:ext cx="423481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Scale &amp; Intelligence (Months 5-8)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7478197" y="3022402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Features: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7478197" y="3381137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duplicate detection and entity resolution</a:t>
            </a:r>
            <a:endParaRPr lang="en-US" sz="1250" dirty="0"/>
          </a:p>
        </p:txBody>
      </p:sp>
      <p:sp>
        <p:nvSpPr>
          <p:cNvPr id="24" name="Text 20"/>
          <p:cNvSpPr/>
          <p:nvPr/>
        </p:nvSpPr>
        <p:spPr>
          <a:xfrm>
            <a:off x="7478197" y="3699153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Sophisticated search with faceted filtering</a:t>
            </a:r>
            <a:endParaRPr lang="en-US" sz="1250" dirty="0"/>
          </a:p>
        </p:txBody>
      </p:sp>
      <p:sp>
        <p:nvSpPr>
          <p:cNvPr id="25" name="Text 21"/>
          <p:cNvSpPr/>
          <p:nvPr/>
        </p:nvSpPr>
        <p:spPr>
          <a:xfrm>
            <a:off x="7478197" y="4017169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optimization and advanced caching</a:t>
            </a:r>
            <a:endParaRPr lang="en-US" sz="1250" dirty="0"/>
          </a:p>
        </p:txBody>
      </p:sp>
      <p:sp>
        <p:nvSpPr>
          <p:cNvPr id="26" name="Text 22"/>
          <p:cNvSpPr/>
          <p:nvPr/>
        </p:nvSpPr>
        <p:spPr>
          <a:xfrm>
            <a:off x="7478197" y="4335185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security hardening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7478197" y="4693920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 Improvements:</a:t>
            </a:r>
            <a:endParaRPr lang="en-US" sz="1250" dirty="0"/>
          </a:p>
        </p:txBody>
      </p:sp>
      <p:sp>
        <p:nvSpPr>
          <p:cNvPr id="28" name="Text 24"/>
          <p:cNvSpPr/>
          <p:nvPr/>
        </p:nvSpPr>
        <p:spPr>
          <a:xfrm>
            <a:off x="7478197" y="5052655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Multi-region replication and failover</a:t>
            </a:r>
            <a:endParaRPr lang="en-US" sz="1250" dirty="0"/>
          </a:p>
        </p:txBody>
      </p:sp>
      <p:sp>
        <p:nvSpPr>
          <p:cNvPr id="29" name="Text 25"/>
          <p:cNvSpPr/>
          <p:nvPr/>
        </p:nvSpPr>
        <p:spPr>
          <a:xfrm>
            <a:off x="7478197" y="5370671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monitoring with custom dashboards</a:t>
            </a:r>
            <a:endParaRPr lang="en-US" sz="1250" dirty="0"/>
          </a:p>
        </p:txBody>
      </p:sp>
      <p:sp>
        <p:nvSpPr>
          <p:cNvPr id="30" name="Text 26"/>
          <p:cNvSpPr/>
          <p:nvPr/>
        </p:nvSpPr>
        <p:spPr>
          <a:xfrm>
            <a:off x="7478197" y="5688687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testing and capacity planning</a:t>
            </a:r>
            <a:endParaRPr lang="en-US" sz="1250" dirty="0"/>
          </a:p>
        </p:txBody>
      </p:sp>
      <p:sp>
        <p:nvSpPr>
          <p:cNvPr id="31" name="Text 27"/>
          <p:cNvSpPr/>
          <p:nvPr/>
        </p:nvSpPr>
        <p:spPr>
          <a:xfrm>
            <a:off x="7478197" y="6006703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sharding optimization</a:t>
            </a:r>
            <a:endParaRPr lang="en-US" sz="1250" dirty="0"/>
          </a:p>
        </p:txBody>
      </p:sp>
      <p:sp>
        <p:nvSpPr>
          <p:cNvPr id="32" name="Text 28"/>
          <p:cNvSpPr/>
          <p:nvPr/>
        </p:nvSpPr>
        <p:spPr>
          <a:xfrm>
            <a:off x="7478197" y="6365438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 Metrics:</a:t>
            </a:r>
            <a:endParaRPr lang="en-US" sz="1250" dirty="0"/>
          </a:p>
        </p:txBody>
      </p:sp>
      <p:sp>
        <p:nvSpPr>
          <p:cNvPr id="33" name="Text 29"/>
          <p:cNvSpPr/>
          <p:nvPr/>
        </p:nvSpPr>
        <p:spPr>
          <a:xfrm>
            <a:off x="7478197" y="6724174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5M+ businesses with relationship data</a:t>
            </a:r>
            <a:endParaRPr lang="en-US" sz="1250" dirty="0"/>
          </a:p>
        </p:txBody>
      </p:sp>
      <p:sp>
        <p:nvSpPr>
          <p:cNvPr id="34" name="Text 30"/>
          <p:cNvSpPr/>
          <p:nvPr/>
        </p:nvSpPr>
        <p:spPr>
          <a:xfrm>
            <a:off x="7478197" y="7042190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 duplicate detection accuracy</a:t>
            </a:r>
            <a:endParaRPr lang="en-US" sz="1250" dirty="0"/>
          </a:p>
        </p:txBody>
      </p:sp>
      <p:sp>
        <p:nvSpPr>
          <p:cNvPr id="35" name="Text 31"/>
          <p:cNvSpPr/>
          <p:nvPr/>
        </p:nvSpPr>
        <p:spPr>
          <a:xfrm>
            <a:off x="7478197" y="7360206"/>
            <a:ext cx="64185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for 10K concurrent users</a:t>
            </a:r>
            <a:endParaRPr lang="en-US" sz="1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616" y="256878"/>
            <a:ext cx="9839920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 Roadmap &amp; Phases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330200" y="1067157"/>
            <a:ext cx="973254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Strategic Delivery Timeline &amp; Milestones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6" y="1924288"/>
            <a:ext cx="6768584" cy="6247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2707" y="2705100"/>
            <a:ext cx="526506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3: Advanced Intelligence (Months 9-12)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02707" y="3091696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Features: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02707" y="34353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neural network relationship recommendations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02707" y="3739872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opportunity identification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02707" y="4044434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assessment and compliance monitoring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02707" y="4348996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analytics and business intelligence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02707" y="46926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 Expansion: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02707" y="5036225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applications with offline support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02707" y="5340787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Third-party integrations and marketplace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02707" y="5645348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API capabilities and webhooks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02707" y="59499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Enterprise-grade reporting and dashboards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02707" y="6293525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 Metrics: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02707" y="6637139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80%+ recommendation acceptance rate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702707" y="6941701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25% increase in user engagement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02707" y="7246263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 of 5+ strategic integrations</a:t>
            </a:r>
            <a:endParaRPr lang="en-US" sz="1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924288"/>
            <a:ext cx="6768584" cy="624721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471291" y="2705100"/>
            <a:ext cx="639627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4: Enterprise &amp; Global Excellence (Months 13-16)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7471291" y="3091696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Features: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7471291" y="34353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compliance and audit capabilities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471291" y="3739872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deployment with data residency requirements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471291" y="4044434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SSO and advanced security features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7471291" y="4348996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White-label solutions and API marketplace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7471291" y="46926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 Focus: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7471291" y="5036225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graph ML algorithms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7471291" y="5340787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streaming analytics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7471291" y="5645348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business intelligence</a:t>
            </a:r>
            <a:endParaRPr lang="en-US" sz="1200" dirty="0"/>
          </a:p>
        </p:txBody>
      </p:sp>
      <p:sp>
        <p:nvSpPr>
          <p:cNvPr id="31" name="Text 27"/>
          <p:cNvSpPr/>
          <p:nvPr/>
        </p:nvSpPr>
        <p:spPr>
          <a:xfrm>
            <a:off x="7471291" y="5949910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Autonomous relationship discovery</a:t>
            </a:r>
            <a:endParaRPr lang="en-US" sz="1200" dirty="0"/>
          </a:p>
        </p:txBody>
      </p:sp>
      <p:sp>
        <p:nvSpPr>
          <p:cNvPr id="32" name="Text 28"/>
          <p:cNvSpPr/>
          <p:nvPr/>
        </p:nvSpPr>
        <p:spPr>
          <a:xfrm>
            <a:off x="7471291" y="6293525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 Metrics:</a:t>
            </a:r>
            <a:endParaRPr lang="en-US" sz="1200" dirty="0"/>
          </a:p>
        </p:txBody>
      </p:sp>
      <p:sp>
        <p:nvSpPr>
          <p:cNvPr id="33" name="Text 29"/>
          <p:cNvSpPr/>
          <p:nvPr/>
        </p:nvSpPr>
        <p:spPr>
          <a:xfrm>
            <a:off x="7471291" y="6637139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deployment across 3+ regions</a:t>
            </a:r>
            <a:endParaRPr lang="en-US" sz="1200" dirty="0"/>
          </a:p>
        </p:txBody>
      </p:sp>
      <p:sp>
        <p:nvSpPr>
          <p:cNvPr id="34" name="Text 30"/>
          <p:cNvSpPr/>
          <p:nvPr/>
        </p:nvSpPr>
        <p:spPr>
          <a:xfrm>
            <a:off x="7471291" y="6941701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customer acquisition</a:t>
            </a:r>
            <a:endParaRPr lang="en-US" sz="1200" dirty="0"/>
          </a:p>
        </p:txBody>
      </p:sp>
      <p:sp>
        <p:nvSpPr>
          <p:cNvPr id="35" name="Text 31"/>
          <p:cNvSpPr/>
          <p:nvPr/>
        </p:nvSpPr>
        <p:spPr>
          <a:xfrm>
            <a:off x="7471291" y="7246263"/>
            <a:ext cx="64564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10M+ active business relationships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100" y="120968"/>
            <a:ext cx="10208915" cy="48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Questions &amp; Deep Dive Discussion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381000" y="856297"/>
            <a:ext cx="14473416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Ready for Technical Architecture Deep Dive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0" y="1774746"/>
            <a:ext cx="6769060" cy="6241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2112" y="2554843"/>
            <a:ext cx="42625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 &amp; Scalability Deep Dive: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02112" y="294096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Database Excellence: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02112" y="3284220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sharding strategies for billion-node graphs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02112" y="3588425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Cross-shard query optimization and performance tuning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02112" y="3892629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traversal algorithms and complexity analysis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02112" y="4196834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vs. batch processing trade-offs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02112" y="4540091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Event-Driven Architecture: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02112" y="4883348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Message ordering guarantees and event sourcing patterns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02112" y="518755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Saga orchestration vs. choreography for distributed transactions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02112" y="5491758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 schema evolution and backward compatibility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02112" y="579596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Dead letter queue handling and retry strategies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02112" y="6139220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&amp; Reliability: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02112" y="6482477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Auto-scaling policies based on business metrics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702112" y="6786682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Circuit breaker patterns and graceful degradation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02112" y="7090886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Disaster recovery with RTO/RPO requirements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02112" y="7395091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Chaos engineering and fault injection testing</a:t>
            </a:r>
            <a:endParaRPr lang="en-US" sz="12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74746"/>
            <a:ext cx="6769060" cy="624126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471172" y="2554843"/>
            <a:ext cx="398323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&amp; Machine Learning Deep Dive:</a:t>
            </a:r>
            <a:endParaRPr lang="en-US" sz="1800" dirty="0"/>
          </a:p>
        </p:txBody>
      </p:sp>
      <p:sp>
        <p:nvSpPr>
          <p:cNvPr id="23" name="Text 19"/>
          <p:cNvSpPr/>
          <p:nvPr/>
        </p:nvSpPr>
        <p:spPr>
          <a:xfrm>
            <a:off x="7471172" y="294096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Neural Networks: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471172" y="3284220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 embedding strategies for business entities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471172" y="3588425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prediction algorithms and feature engineering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7471172" y="3892629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attention mechanisms for influence scoring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7471172" y="4196834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dynamic graphs with temporal relationships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7471172" y="4540091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Production ML Systems: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7471172" y="4883348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stores and data versioning strategies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7471172" y="518755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deployment pipelines with canary releases</a:t>
            </a:r>
            <a:endParaRPr lang="en-US" sz="1200" dirty="0"/>
          </a:p>
        </p:txBody>
      </p:sp>
      <p:sp>
        <p:nvSpPr>
          <p:cNvPr id="31" name="Text 27"/>
          <p:cNvSpPr/>
          <p:nvPr/>
        </p:nvSpPr>
        <p:spPr>
          <a:xfrm>
            <a:off x="7471172" y="5491758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A/B testing frameworks for ML model evaluation</a:t>
            </a:r>
            <a:endParaRPr lang="en-US" sz="1200" dirty="0"/>
          </a:p>
        </p:txBody>
      </p:sp>
      <p:sp>
        <p:nvSpPr>
          <p:cNvPr id="32" name="Text 28"/>
          <p:cNvSpPr/>
          <p:nvPr/>
        </p:nvSpPr>
        <p:spPr>
          <a:xfrm>
            <a:off x="7471172" y="5795963"/>
            <a:ext cx="64571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Bias detection and fairness in business recommendations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400" y="199430"/>
            <a:ext cx="10559849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Questions &amp; Deep Dive Discussion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68300" y="912853"/>
            <a:ext cx="10693895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Ready for Technical Architecture Deep Dive</a:t>
            </a:r>
            <a:endParaRPr lang="en-US" sz="2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7" y="2308027"/>
            <a:ext cx="6674763" cy="7319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3436" y="3223022"/>
            <a:ext cx="4529495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Platform Engineering Excellence: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23436" y="3675936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Microservices Patterns: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3436" y="4078486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 mesh architecture and traffic management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3436" y="4435197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Inter-service communication patterns and protocols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23436" y="4791908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consistency patterns across service boundaries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23436" y="514862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 discovery and configuration management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3436" y="555117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Observability &amp; Operations: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23436" y="595372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Distributed tracing for complex business workflows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23436" y="6310432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metrics and business KPI monitoring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823436" y="6667143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 correlation and structured logging strategies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23436" y="7023854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SRE practices and error budget management</a:t>
            </a:r>
            <a:endParaRPr lang="en-US" sz="14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308027"/>
            <a:ext cx="6674763" cy="73199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498199" y="3223022"/>
            <a:ext cx="369022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Experience-Based Insights: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7498199" y="3675936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 Transformation: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498199" y="4078486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Lessons from enterprise platform migrations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7498199" y="4435197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technical debt during rapid growth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7498199" y="4791908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scaling and knowledge transfer strategies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7498199" y="514862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Legacy system integration patterns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7498199" y="555117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Leadership &amp; Delivery:</a:t>
            </a:r>
            <a:endParaRPr lang="en-US" sz="1400" dirty="0"/>
          </a:p>
        </p:txBody>
      </p:sp>
      <p:sp>
        <p:nvSpPr>
          <p:cNvPr id="24" name="Text 20"/>
          <p:cNvSpPr/>
          <p:nvPr/>
        </p:nvSpPr>
        <p:spPr>
          <a:xfrm>
            <a:off x="7498199" y="5953720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high-performing distributed teams</a:t>
            </a:r>
            <a:endParaRPr lang="en-US" sz="1400" dirty="0"/>
          </a:p>
        </p:txBody>
      </p:sp>
      <p:sp>
        <p:nvSpPr>
          <p:cNvPr id="25" name="Text 21"/>
          <p:cNvSpPr/>
          <p:nvPr/>
        </p:nvSpPr>
        <p:spPr>
          <a:xfrm>
            <a:off x="7498199" y="6310432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Balancing innovation with operational excellence</a:t>
            </a:r>
            <a:endParaRPr lang="en-US" sz="1400" dirty="0"/>
          </a:p>
        </p:txBody>
      </p:sp>
      <p:sp>
        <p:nvSpPr>
          <p:cNvPr id="26" name="Text 22"/>
          <p:cNvSpPr/>
          <p:nvPr/>
        </p:nvSpPr>
        <p:spPr>
          <a:xfrm>
            <a:off x="7498199" y="6667143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Stakeholder management in complex technical projects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7498199" y="7023854"/>
            <a:ext cx="630876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management in large-scale system redesigns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560" y="832366"/>
            <a:ext cx="4789765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560" y="1718310"/>
            <a:ext cx="9921240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the Future of Intelligent Business Networks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2484477"/>
            <a:ext cx="478869" cy="4788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8864" y="2598182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Proven Scalability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388864" y="3012281"/>
            <a:ext cx="355175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 supporting 15M+ businesses with sub-100ms response times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52" y="2484477"/>
            <a:ext cx="478869" cy="4788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98356" y="2598182"/>
            <a:ext cx="262854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AI-Driven Intelligence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898356" y="3012281"/>
            <a:ext cx="355187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97% accuracy in relationship discovery with 85% user acceptance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663" y="2484477"/>
            <a:ext cx="478869" cy="4788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07968" y="2598182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Enterprise Security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0407968" y="3012281"/>
            <a:ext cx="355187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Zero-trust architecture with comprehensive compliance framework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4104084"/>
            <a:ext cx="478869" cy="47886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8864" y="4217789"/>
            <a:ext cx="272367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Excellence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388864" y="4631888"/>
            <a:ext cx="355175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99.95% availability with comprehensive monitoring and alerting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052" y="4104084"/>
            <a:ext cx="478869" cy="47886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98356" y="4217789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Impact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898356" y="4631888"/>
            <a:ext cx="3551873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$2.3M additional ARR with 42% increase in platform engagement</a:t>
            </a:r>
            <a:endParaRPr lang="en-US" sz="1500" dirty="0"/>
          </a:p>
        </p:txBody>
      </p:sp>
      <p:sp>
        <p:nvSpPr>
          <p:cNvPr id="19" name="Shape 12"/>
          <p:cNvSpPr/>
          <p:nvPr/>
        </p:nvSpPr>
        <p:spPr>
          <a:xfrm>
            <a:off x="670560" y="5460325"/>
            <a:ext cx="431006" cy="43100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14" y="5496223"/>
            <a:ext cx="287298" cy="35921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293138" y="5496163"/>
            <a:ext cx="6002417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Ready to Transform Business Networking:</a:t>
            </a:r>
            <a:endParaRPr lang="en-US" sz="2250" dirty="0"/>
          </a:p>
        </p:txBody>
      </p:sp>
      <p:sp>
        <p:nvSpPr>
          <p:cNvPr id="22" name="Text 14"/>
          <p:cNvSpPr/>
          <p:nvPr/>
        </p:nvSpPr>
        <p:spPr>
          <a:xfrm>
            <a:off x="1293138" y="5970270"/>
            <a:ext cx="1266670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13+ Years Platform Engineering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Proven track record in distributed systems at scale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1293138" y="6343769"/>
            <a:ext cx="1266670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Innovation Leadership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Combining graph neural networks with business intelligence</a:t>
            </a:r>
            <a:endParaRPr lang="en-US" sz="1500" dirty="0"/>
          </a:p>
        </p:txBody>
      </p:sp>
      <p:sp>
        <p:nvSpPr>
          <p:cNvPr id="24" name="Text 16"/>
          <p:cNvSpPr/>
          <p:nvPr/>
        </p:nvSpPr>
        <p:spPr>
          <a:xfrm>
            <a:off x="1293138" y="6717268"/>
            <a:ext cx="1266670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Experience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Led transformations for millions of users across multiple domains</a:t>
            </a:r>
            <a:endParaRPr lang="en-US" sz="1500" dirty="0"/>
          </a:p>
        </p:txBody>
      </p:sp>
      <p:sp>
        <p:nvSpPr>
          <p:cNvPr id="25" name="Text 17"/>
          <p:cNvSpPr/>
          <p:nvPr/>
        </p:nvSpPr>
        <p:spPr>
          <a:xfrm>
            <a:off x="1293138" y="7090767"/>
            <a:ext cx="1266670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Scale Expertise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Multi-region deployments with data residency compliance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88344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133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66325A9-F9CC-E32A-D406-0CF2024E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3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492" y="413742"/>
            <a:ext cx="4597360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Functional Requirements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11492" y="1089660"/>
            <a:ext cx="328851" cy="3288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66321" y="1117104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86433" y="1139785"/>
            <a:ext cx="23876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📊</a:t>
            </a: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View Business Network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986433" y="1463397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 direct vendors and clients with relationship strength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986433" y="1748314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graph visualization with zoom/pan/filter capabilities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986433" y="2033230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timeline and transaction volume trends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986433" y="2318147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Export network data for external analysis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11492" y="2844284"/>
            <a:ext cx="328851" cy="3288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6321" y="2871728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433" y="2894409"/>
            <a:ext cx="2010966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🔍</a:t>
            </a: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Search &amp; Discovery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86433" y="3218021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shortest path between any two businesses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986433" y="3502938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Multi-degree relationship discovery (2nd, 3rd connections)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986433" y="3787854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 by relationship type, strength, geography, industry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986433" y="4072771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search with natural language queries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511492" y="4598908"/>
            <a:ext cx="328851" cy="3288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66321" y="4626352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86433" y="4649033"/>
            <a:ext cx="1827014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📈</a:t>
            </a: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Network Growth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86433" y="4972645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new vendor/client relationships with guided workflow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986433" y="5257562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duplicate detection and business matching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986433" y="5542478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relationship recommendations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86433" y="5827395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import from existing systems (CSV, APIs)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511492" y="6353532"/>
            <a:ext cx="328851" cy="3288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66321" y="6380976"/>
            <a:ext cx="219194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86433" y="6403658"/>
            <a:ext cx="2062877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📋</a:t>
            </a: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Analytics &amp; Insights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86433" y="6727269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health scoring and trend analysis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986433" y="7012186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key connectors and influencers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986433" y="7297103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opportunity discovery through network gaps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986433" y="7582019"/>
            <a:ext cx="1313247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assessment through relationship dependencies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471845"/>
            <a:ext cx="6120884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Assumptions &amp; Constraints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0670" y="1072396"/>
            <a:ext cx="489061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📊</a:t>
            </a: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Scale &amp; Performance Requirements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0670" y="1666756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 Assumptions: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0670" y="2134195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🏢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 Million Businesses: Node scalability requirement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0670" y="2483882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🔗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100 Relationships/Business: Average edge density (100M total relationships)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0670" y="2833568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🔍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10M Searches/Month: ~400 QPS average, ~2K QPS peak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0670" y="3183255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⚖️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Weighted Relationships: Transaction volume as edge weight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0670" y="3665934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Constraints: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0670" y="4133374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📈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Uneven Traffic: Popular businesses queried more frequently (80/20 rule)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0670" y="4483060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⚡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Search Performance: Sub-second response for complex graph queries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0670" y="4832747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🚀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High Availability: 99.9% uptime requirement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0670" y="5182433"/>
            <a:ext cx="134290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🔒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Consistency: Relationship integrity across distributed system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0670" y="5665113"/>
            <a:ext cx="1342905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🕐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Traffic Patterns:Peak traffic during business hours (9 AM - 5 PM) with 5x normal load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0670" y="6422231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Geographic Distribution: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0670" y="6889671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70% North America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0670" y="7224117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20% Europe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00670" y="7558564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10% Asia-Pacific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526"/>
            <a:ext cx="8530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18467"/>
            <a:ext cx="4196358" cy="5241488"/>
          </a:xfrm>
          <a:prstGeom prst="roundRect">
            <a:avLst>
              <a:gd name="adj" fmla="val 81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245281"/>
            <a:ext cx="374273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⚡</a:t>
            </a: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Performance Requirements: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105269"/>
            <a:ext cx="37427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⚡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Latency: &lt;200ms for simple queries, &lt;1s for complex graph traversal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288512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Throughput: 2,000 QPS peak, 400 QPS sustained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108853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👥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Concurrent Users: 10,000 simultaneous active users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929193"/>
            <a:ext cx="37427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Freshness: Real-time updates with &lt;5 second propagation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018467"/>
            <a:ext cx="4196358" cy="5241488"/>
          </a:xfrm>
          <a:prstGeom prst="roundRect">
            <a:avLst>
              <a:gd name="adj" fmla="val 81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43776" y="2245281"/>
            <a:ext cx="3489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Availability &amp; Reliability: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43776" y="2735699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🎯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Uptime: 99.9% availability (8.76 hours downtime/year)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43776" y="3556040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Disaster Recovery: RTO &lt; 4 hours, RPO &lt; 1 hour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376380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💾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Durability: 99.999999999% (11 9's)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196721"/>
            <a:ext cx="37427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🛡️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Fault Tolerance: Graceful degradation during partial outages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018467"/>
            <a:ext cx="4196358" cy="5241488"/>
          </a:xfrm>
          <a:prstGeom prst="roundRect">
            <a:avLst>
              <a:gd name="adj" fmla="val 81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866948" y="2245281"/>
            <a:ext cx="3606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 Requirements: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2735699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📈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Horizontal Scaling: Auto-scale based on traffic patterns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66948" y="3556040"/>
            <a:ext cx="374273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💾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Storage: Support petabyte-scale graph data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4376380"/>
            <a:ext cx="37427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🌍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Geographic Distribution: Multi-region deployment with &lt;100ms latency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5559623"/>
            <a:ext cx="37427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Cross-Region Replication: &lt;5 minute lag for disaster recovery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612982" y="464616"/>
            <a:ext cx="4620380" cy="7846348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84DA6-9228-BAF3-178E-5CB22E5B93FB}"/>
              </a:ext>
            </a:extLst>
          </p:cNvPr>
          <p:cNvSpPr txBox="1"/>
          <p:nvPr/>
        </p:nvSpPr>
        <p:spPr>
          <a:xfrm>
            <a:off x="642464" y="2697915"/>
            <a:ext cx="4522700" cy="1927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High-Level Architecture Overview</a:t>
            </a:r>
          </a:p>
        </p:txBody>
      </p:sp>
      <p:sp>
        <p:nvSpPr>
          <p:cNvPr id="2" name="Text 0"/>
          <p:cNvSpPr/>
          <p:nvPr/>
        </p:nvSpPr>
        <p:spPr>
          <a:xfrm>
            <a:off x="642464" y="4698969"/>
            <a:ext cx="4398660" cy="930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Scalable Microservices Architecture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F61B155F-12DC-5F57-5ECC-5B986658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48" y="215900"/>
            <a:ext cx="6017548" cy="77723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1062549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3140" y="3958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Model &amp; Data Design</a:t>
            </a:r>
          </a:p>
        </p:txBody>
      </p:sp>
      <p:pic>
        <p:nvPicPr>
          <p:cNvPr id="8" name="Picture 7" descr="A diagram of a business relationship&#10;&#10;AI-generated content may be incorrect.">
            <a:extLst>
              <a:ext uri="{FF2B5EF4-FFF2-40B4-BE49-F238E27FC236}">
                <a16:creationId xmlns:a16="http://schemas.microsoft.com/office/drawing/2014/main" id="{A4C1D862-4F35-8F64-FC3B-F00D71C3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77596"/>
            <a:ext cx="10515600" cy="7446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4D27F-DC03-DDF4-0E95-3734F98CA41D}"/>
              </a:ext>
            </a:extLst>
          </p:cNvPr>
          <p:cNvSpPr txBox="1"/>
          <p:nvPr/>
        </p:nvSpPr>
        <p:spPr>
          <a:xfrm>
            <a:off x="2667000" y="154594"/>
            <a:ext cx="96901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Entity Model &amp; Data Design</a:t>
            </a:r>
            <a:endParaRPr lang="en-US" sz="4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335" y="464225"/>
            <a:ext cx="5451634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Services Architecture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2335" y="1233726"/>
            <a:ext cx="52826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🛠️</a:t>
            </a: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Microservices Design &amp; Responsibilities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5" y="1810464"/>
            <a:ext cx="415885" cy="415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6103" y="1909167"/>
            <a:ext cx="207978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🏢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Business Service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06103" y="2276475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CRUD operations for business entities with validation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206103" y="2866906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profile management and data enrichment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206103" y="3457337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detection and merging with AI assistance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206103" y="4047768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QuickBooks APIs for data sync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166" y="1810464"/>
            <a:ext cx="415885" cy="41588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763935" y="1909167"/>
            <a:ext cx="2416850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🔗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Relationship Service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763935" y="2276475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 vendor-client relationships and lifecycle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5763935" y="2866906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 volume tracking and trend analysis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763935" y="3457337"/>
            <a:ext cx="37261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strength calculation and updates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763935" y="3781663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relationship import and export capabilities</a:t>
            </a:r>
            <a:endParaRPr lang="en-US" sz="13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998" y="1810464"/>
            <a:ext cx="415885" cy="41588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21766" y="1909167"/>
            <a:ext cx="207978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🌐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Graph Service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0321766" y="2276475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traversal and pathfinding algorithms (Dijkstra, A*)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0321766" y="2866906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 analysis and centrality metrics (PageRank, Betweenness)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10321766" y="3457337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Subgraph extraction and visualization data preparation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10321766" y="4047768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graph updates with consistency guarantees</a:t>
            </a:r>
            <a:endParaRPr lang="en-US" sz="13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35" y="4995863"/>
            <a:ext cx="415885" cy="41588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206103" y="5094565"/>
            <a:ext cx="207978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🔍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Search Service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1206103" y="5461873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Full-text search with Elasticsearch and fuzzy matching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1206103" y="6052304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NLP-powered business name normalization and matching</a:t>
            </a:r>
            <a:endParaRPr lang="en-US" sz="1300" dirty="0"/>
          </a:p>
        </p:txBody>
      </p:sp>
      <p:sp>
        <p:nvSpPr>
          <p:cNvPr id="26" name="Text 20"/>
          <p:cNvSpPr/>
          <p:nvPr/>
        </p:nvSpPr>
        <p:spPr>
          <a:xfrm>
            <a:off x="1206103" y="6642735"/>
            <a:ext cx="37261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indexing with change data capture</a:t>
            </a:r>
            <a:endParaRPr lang="en-US" sz="1300" dirty="0"/>
          </a:p>
        </p:txBody>
      </p:sp>
      <p:sp>
        <p:nvSpPr>
          <p:cNvPr id="27" name="Text 21"/>
          <p:cNvSpPr/>
          <p:nvPr/>
        </p:nvSpPr>
        <p:spPr>
          <a:xfrm>
            <a:off x="1206103" y="6967061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filtering and faceted search capabilities</a:t>
            </a:r>
            <a:endParaRPr lang="en-US" sz="130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166" y="4995863"/>
            <a:ext cx="415885" cy="41588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763935" y="5094565"/>
            <a:ext cx="207978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🧠</a:t>
            </a: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AI/ML Service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763935" y="5461873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business detection using sentence embeddings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5763935" y="6052304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recommendations via graph neural networks</a:t>
            </a:r>
            <a:endParaRPr lang="en-US" sz="1300" dirty="0"/>
          </a:p>
        </p:txBody>
      </p:sp>
      <p:sp>
        <p:nvSpPr>
          <p:cNvPr id="32" name="Text 25"/>
          <p:cNvSpPr/>
          <p:nvPr/>
        </p:nvSpPr>
        <p:spPr>
          <a:xfrm>
            <a:off x="5763935" y="6642735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Anomaly detection for unusual business patterns</a:t>
            </a:r>
            <a:endParaRPr lang="en-US" sz="1300" dirty="0"/>
          </a:p>
        </p:txBody>
      </p:sp>
      <p:sp>
        <p:nvSpPr>
          <p:cNvPr id="33" name="Text 26"/>
          <p:cNvSpPr/>
          <p:nvPr/>
        </p:nvSpPr>
        <p:spPr>
          <a:xfrm>
            <a:off x="5763935" y="7233166"/>
            <a:ext cx="3726180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categorization and industry classification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176" y="985123"/>
            <a:ext cx="4901684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Storage Strategy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176" y="1834991"/>
            <a:ext cx="6632019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💾</a:t>
            </a: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Polyglot Persistence for Optimal Performance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43176" y="2470309"/>
            <a:ext cx="6580108" cy="2442091"/>
          </a:xfrm>
          <a:prstGeom prst="roundRect">
            <a:avLst>
              <a:gd name="adj" fmla="val 112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26889" y="2654022"/>
            <a:ext cx="395906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🔗</a:t>
            </a: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Graph Database (Neo4j Cluster)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26889" y="3066574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Core business network graph storage and traversal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26889" y="3424714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Optimized for relationship queries and graph algorithms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26889" y="3782854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Consistency: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ACID compliance for critical business operations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6889" y="4140994"/>
            <a:ext cx="6212681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Horizontal scaling with causal clustering (3 core + 6 read replicas)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06997" y="2470309"/>
            <a:ext cx="6580227" cy="2442091"/>
          </a:xfrm>
          <a:prstGeom prst="roundRect">
            <a:avLst>
              <a:gd name="adj" fmla="val 112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590711" y="2654022"/>
            <a:ext cx="357449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📄</a:t>
            </a: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Document Store (MongoDB)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590711" y="3066574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Business profiles, metadata, and flexible schemas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90711" y="3424714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Schema flexibility for varying business attributes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90711" y="3782854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Geospatial indexing, full-text search, aggregation pipelines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90711" y="4140994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Sharded clusters with replica sets across 3 availability zones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43176" y="5096113"/>
            <a:ext cx="6580108" cy="2148245"/>
          </a:xfrm>
          <a:prstGeom prst="roundRect">
            <a:avLst>
              <a:gd name="adj" fmla="val 128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26889" y="5279827"/>
            <a:ext cx="4198977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🏦</a:t>
            </a: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Relational Database (PostgreSQL)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26889" y="5692378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Financial transactions, audit logs, and structured data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826889" y="6050518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Strong consistency, complex queries, and ACID guarantees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826889" y="6408658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Time-series data, materialized views, advanced indexing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826889" y="6766798"/>
            <a:ext cx="62126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Read replicas, connection pooling, and partitioning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7406997" y="5096113"/>
            <a:ext cx="6580227" cy="2148245"/>
          </a:xfrm>
          <a:prstGeom prst="roundRect">
            <a:avLst>
              <a:gd name="adj" fmla="val 128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590711" y="5279827"/>
            <a:ext cx="34886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⚡</a:t>
            </a: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Cache Layer (Redis Cluster)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590711" y="5692378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Hot graph paths, search results, and session data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590711" y="6050518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Sub-millisecond response times and high throughput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90711" y="6408658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Distributed caching, pub/sub, and automatic failover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90711" y="6766798"/>
            <a:ext cx="62128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6-node cluster with consistent hashing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1586</TotalTime>
  <Words>3531</Words>
  <Application>Microsoft Macintosh PowerPoint</Application>
  <PresentationFormat>Custom</PresentationFormat>
  <Paragraphs>506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Gelasio Semi Bold</vt:lpstr>
      <vt:lpstr>Gelasio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Ravi  Kumar</cp:lastModifiedBy>
  <cp:revision>18</cp:revision>
  <dcterms:created xsi:type="dcterms:W3CDTF">2025-07-01T04:10:31Z</dcterms:created>
  <dcterms:modified xsi:type="dcterms:W3CDTF">2025-07-23T12:35:29Z</dcterms:modified>
</cp:coreProperties>
</file>